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6" r:id="rId2"/>
    <p:sldId id="257" r:id="rId3"/>
    <p:sldId id="258" r:id="rId4"/>
    <p:sldId id="259" r:id="rId5"/>
    <p:sldId id="260" r:id="rId6"/>
    <p:sldId id="261" r:id="rId7"/>
    <p:sldId id="263" r:id="rId8"/>
    <p:sldId id="262"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180A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8" d="100"/>
          <a:sy n="88" d="100"/>
        </p:scale>
        <p:origin x="-106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965D4D1-51A5-463C-ABDF-AF958A444CA8}" type="datetimeFigureOut">
              <a:rPr lang="en-US" smtClean="0"/>
              <a:pPr/>
              <a:t>4/3/2012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CD6BCFD-87FA-45C3-AE8C-2D4D571A16E3}"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CD6BCFD-87FA-45C3-AE8C-2D4D571A16E3}" type="slidenum">
              <a:rPr lang="en-US" smtClean="0"/>
              <a:pPr/>
              <a:t>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4E88EDD-68FD-494E-84C4-76F1B147597C}" type="datetimeFigureOut">
              <a:rPr lang="en-US" smtClean="0"/>
              <a:pPr/>
              <a:t>4/3/2012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6C4BEB-E051-4634-A4C9-9DC2C4901FB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4E88EDD-68FD-494E-84C4-76F1B147597C}" type="datetimeFigureOut">
              <a:rPr lang="en-US" smtClean="0"/>
              <a:pPr/>
              <a:t>4/3/2012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6C4BEB-E051-4634-A4C9-9DC2C4901FB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4E88EDD-68FD-494E-84C4-76F1B147597C}" type="datetimeFigureOut">
              <a:rPr lang="en-US" smtClean="0"/>
              <a:pPr/>
              <a:t>4/3/2012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6C4BEB-E051-4634-A4C9-9DC2C4901FB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4E88EDD-68FD-494E-84C4-76F1B147597C}" type="datetimeFigureOut">
              <a:rPr lang="en-US" smtClean="0"/>
              <a:pPr/>
              <a:t>4/3/2012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6C4BEB-E051-4634-A4C9-9DC2C4901FB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4E88EDD-68FD-494E-84C4-76F1B147597C}" type="datetimeFigureOut">
              <a:rPr lang="en-US" smtClean="0"/>
              <a:pPr/>
              <a:t>4/3/2012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6C4BEB-E051-4634-A4C9-9DC2C4901FB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4E88EDD-68FD-494E-84C4-76F1B147597C}" type="datetimeFigureOut">
              <a:rPr lang="en-US" smtClean="0"/>
              <a:pPr/>
              <a:t>4/3/2012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46C4BEB-E051-4634-A4C9-9DC2C4901FB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4E88EDD-68FD-494E-84C4-76F1B147597C}" type="datetimeFigureOut">
              <a:rPr lang="en-US" smtClean="0"/>
              <a:pPr/>
              <a:t>4/3/2012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46C4BEB-E051-4634-A4C9-9DC2C4901FB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4E88EDD-68FD-494E-84C4-76F1B147597C}" type="datetimeFigureOut">
              <a:rPr lang="en-US" smtClean="0"/>
              <a:pPr/>
              <a:t>4/3/2012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46C4BEB-E051-4634-A4C9-9DC2C4901FB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E88EDD-68FD-494E-84C4-76F1B147597C}" type="datetimeFigureOut">
              <a:rPr lang="en-US" smtClean="0"/>
              <a:pPr/>
              <a:t>4/3/2012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46C4BEB-E051-4634-A4C9-9DC2C4901FB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4E88EDD-68FD-494E-84C4-76F1B147597C}" type="datetimeFigureOut">
              <a:rPr lang="en-US" smtClean="0"/>
              <a:pPr/>
              <a:t>4/3/2012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46C4BEB-E051-4634-A4C9-9DC2C4901FB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4E88EDD-68FD-494E-84C4-76F1B147597C}" type="datetimeFigureOut">
              <a:rPr lang="en-US" smtClean="0"/>
              <a:pPr/>
              <a:t>4/3/2012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46C4BEB-E051-4634-A4C9-9DC2C4901FB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E88EDD-68FD-494E-84C4-76F1B147597C}" type="datetimeFigureOut">
              <a:rPr lang="en-US" smtClean="0"/>
              <a:pPr/>
              <a:t>4/3/2012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46C4BEB-E051-4634-A4C9-9DC2C4901FB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www.ehow.com/list_7218971_disadvantages-solar-energy_.html" TargetMode="Externa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3" Type="http://schemas.openxmlformats.org/officeDocument/2006/relationships/hyperlink" Target="http://www.arosaenergy.com/residential.html" TargetMode="External"/><Relationship Id="rId2" Type="http://schemas.openxmlformats.org/officeDocument/2006/relationships/hyperlink" Target="http://www.going-green-challenge.com/solar-energy-history.html" TargetMode="External"/><Relationship Id="rId1" Type="http://schemas.openxmlformats.org/officeDocument/2006/relationships/slideLayout" Target="../slideLayouts/slideLayout2.xml"/><Relationship Id="rId5" Type="http://schemas.openxmlformats.org/officeDocument/2006/relationships/hyperlink" Target="http://g2solarsolutions.com/" TargetMode="External"/><Relationship Id="rId4" Type="http://schemas.openxmlformats.org/officeDocument/2006/relationships/hyperlink" Target="http://www.ehow.com/list_7218971_disadvantages-solar-energy_.html" TargetMode="Externa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0000" r="-10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304800"/>
            <a:ext cx="7772400" cy="1470025"/>
          </a:xfrm>
        </p:spPr>
        <p:txBody>
          <a:bodyPr/>
          <a:lstStyle/>
          <a:p>
            <a:r>
              <a:rPr lang="en-US" dirty="0" smtClean="0">
                <a:latin typeface="Britannic Bold" pitchFamily="34" charset="0"/>
              </a:rPr>
              <a:t>Solar Power</a:t>
            </a:r>
            <a:endParaRPr lang="en-US" dirty="0">
              <a:latin typeface="Britannic Bold" pitchFamily="34" charset="0"/>
            </a:endParaRPr>
          </a:p>
        </p:txBody>
      </p:sp>
      <p:sp>
        <p:nvSpPr>
          <p:cNvPr id="3" name="Subtitle 2"/>
          <p:cNvSpPr>
            <a:spLocks noGrp="1"/>
          </p:cNvSpPr>
          <p:nvPr>
            <p:ph type="subTitle" idx="1"/>
          </p:nvPr>
        </p:nvSpPr>
        <p:spPr>
          <a:xfrm>
            <a:off x="5029200" y="2362200"/>
            <a:ext cx="4114800" cy="1752600"/>
          </a:xfrm>
        </p:spPr>
        <p:txBody>
          <a:bodyPr/>
          <a:lstStyle/>
          <a:p>
            <a:r>
              <a:rPr lang="en-US" dirty="0" smtClean="0">
                <a:latin typeface="Britannic Bold" pitchFamily="34" charset="0"/>
              </a:rPr>
              <a:t>Cassie Quinn</a:t>
            </a:r>
          </a:p>
          <a:p>
            <a:r>
              <a:rPr lang="en-US" dirty="0" smtClean="0">
                <a:latin typeface="Britannic Bold" pitchFamily="34" charset="0"/>
              </a:rPr>
              <a:t> Sofia </a:t>
            </a:r>
            <a:r>
              <a:rPr lang="en-US" dirty="0" err="1" smtClean="0">
                <a:latin typeface="Britannic Bold" pitchFamily="34" charset="0"/>
              </a:rPr>
              <a:t>Sannazzaro</a:t>
            </a:r>
            <a:endParaRPr lang="en-US" dirty="0">
              <a:latin typeface="Britannic Bold" pitchFamily="34" charset="0"/>
            </a:endParaRPr>
          </a:p>
        </p:txBody>
      </p:sp>
      <p:sp>
        <p:nvSpPr>
          <p:cNvPr id="4" name="TextBox 3"/>
          <p:cNvSpPr txBox="1"/>
          <p:nvPr/>
        </p:nvSpPr>
        <p:spPr>
          <a:xfrm>
            <a:off x="457200" y="5943600"/>
            <a:ext cx="2610330" cy="369332"/>
          </a:xfrm>
          <a:prstGeom prst="rect">
            <a:avLst/>
          </a:prstGeom>
          <a:noFill/>
        </p:spPr>
        <p:txBody>
          <a:bodyPr wrap="none" rtlCol="0">
            <a:spAutoFit/>
          </a:bodyPr>
          <a:lstStyle/>
          <a:p>
            <a:r>
              <a:rPr lang="en-US" dirty="0" smtClean="0"/>
              <a:t>Is the future ready for us?</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History</a:t>
            </a:r>
            <a:endParaRPr lang="en-US" sz="3200" dirty="0"/>
          </a:p>
        </p:txBody>
      </p:sp>
      <p:sp>
        <p:nvSpPr>
          <p:cNvPr id="3" name="Content Placeholder 2"/>
          <p:cNvSpPr>
            <a:spLocks noGrp="1"/>
          </p:cNvSpPr>
          <p:nvPr>
            <p:ph idx="1"/>
          </p:nvPr>
        </p:nvSpPr>
        <p:spPr/>
        <p:txBody>
          <a:bodyPr>
            <a:normAutofit fontScale="25000" lnSpcReduction="20000"/>
          </a:bodyPr>
          <a:lstStyle/>
          <a:p>
            <a:pPr lvl="0"/>
            <a:r>
              <a:rPr lang="en-US" sz="4800" dirty="0"/>
              <a:t>In the 7</a:t>
            </a:r>
            <a:r>
              <a:rPr lang="en-US" sz="4800" baseline="30000" dirty="0"/>
              <a:t>th</a:t>
            </a:r>
            <a:r>
              <a:rPr lang="en-US" sz="4800" dirty="0"/>
              <a:t> century B.C. magnifying glasses used the sun’s rays to create </a:t>
            </a:r>
            <a:r>
              <a:rPr lang="en-US" sz="4800" dirty="0" smtClean="0"/>
              <a:t>fire</a:t>
            </a:r>
          </a:p>
          <a:p>
            <a:pPr lvl="0"/>
            <a:r>
              <a:rPr lang="en-US" sz="4800" dirty="0"/>
              <a:t>In 1873 British electrician </a:t>
            </a:r>
            <a:r>
              <a:rPr lang="en-US" sz="4800" dirty="0" smtClean="0"/>
              <a:t>Willoughby </a:t>
            </a:r>
            <a:r>
              <a:rPr lang="en-US" sz="4800" dirty="0"/>
              <a:t>Smith discovered the photoconductivity of selenium. </a:t>
            </a:r>
          </a:p>
          <a:p>
            <a:pPr lvl="0"/>
            <a:r>
              <a:rPr lang="en-US" sz="4800" dirty="0" smtClean="0"/>
              <a:t>1908</a:t>
            </a:r>
            <a:r>
              <a:rPr lang="en-US" sz="4800" dirty="0"/>
              <a:t/>
            </a:r>
            <a:br>
              <a:rPr lang="en-US" sz="4800" dirty="0"/>
            </a:br>
            <a:r>
              <a:rPr lang="en-US" sz="4800" dirty="0"/>
              <a:t>William J. </a:t>
            </a:r>
            <a:r>
              <a:rPr lang="en-US" sz="4800" dirty="0" smtClean="0"/>
              <a:t>Bailey </a:t>
            </a:r>
            <a:r>
              <a:rPr lang="en-US" sz="4800" dirty="0"/>
              <a:t>invents a solar collector. Made with copper coils and an insulated box, the solar collector is similar to current designs. </a:t>
            </a:r>
          </a:p>
          <a:p>
            <a:pPr lvl="0"/>
            <a:r>
              <a:rPr lang="en-US" sz="4800" dirty="0" smtClean="0"/>
              <a:t>1954</a:t>
            </a:r>
            <a:br>
              <a:rPr lang="en-US" sz="4800" dirty="0" smtClean="0"/>
            </a:br>
            <a:r>
              <a:rPr lang="en-US" sz="4800" dirty="0" smtClean="0"/>
              <a:t>Calvin Fuller, Gerald Pearson and Daryl Chaplin of Bell Laboratories create the first silicon solar cell able to generate enough power to run common appliances. </a:t>
            </a:r>
          </a:p>
          <a:p>
            <a:pPr lvl="0"/>
            <a:r>
              <a:rPr lang="en-US" sz="4800" dirty="0" smtClean="0"/>
              <a:t>1993</a:t>
            </a:r>
            <a:r>
              <a:rPr lang="en-US" sz="4800" dirty="0"/>
              <a:t/>
            </a:r>
            <a:br>
              <a:rPr lang="en-US" sz="4800" dirty="0"/>
            </a:br>
            <a:r>
              <a:rPr lang="en-US" sz="4800" dirty="0"/>
              <a:t>Pacific Gas and Electric installs the first photovoltaic grid system in Kerman, California. </a:t>
            </a:r>
          </a:p>
          <a:p>
            <a:pPr lvl="0"/>
            <a:r>
              <a:rPr lang="en-US" sz="4800" dirty="0"/>
              <a:t>2000</a:t>
            </a:r>
            <a:br>
              <a:rPr lang="en-US" sz="4800" dirty="0"/>
            </a:br>
            <a:r>
              <a:rPr lang="en-US" sz="4800" dirty="0"/>
              <a:t>Production begins at First Solar in Perrysburg, OH, the world's largest photovoltaic manufacturing plant. </a:t>
            </a:r>
          </a:p>
          <a:p>
            <a:pPr lvl="0"/>
            <a:r>
              <a:rPr lang="en-US" sz="4800" dirty="0" smtClean="0"/>
              <a:t>2002</a:t>
            </a:r>
            <a:r>
              <a:rPr lang="en-US" sz="4800" dirty="0"/>
              <a:t/>
            </a:r>
            <a:br>
              <a:rPr lang="en-US" sz="4800" dirty="0"/>
            </a:br>
            <a:r>
              <a:rPr lang="en-US" sz="4800" dirty="0"/>
              <a:t>In the Solar Decathlon competition sponsored by the Department of Energy, students at the University of Colorado built an energy efficient home that utilized solar power.</a:t>
            </a:r>
          </a:p>
          <a:p>
            <a:pPr lvl="0"/>
            <a:r>
              <a:rPr lang="en-US" sz="4800" dirty="0"/>
              <a:t>Today</a:t>
            </a:r>
            <a:br>
              <a:rPr lang="en-US" sz="4800" dirty="0"/>
            </a:br>
            <a:r>
              <a:rPr lang="en-US" sz="4800" dirty="0"/>
              <a:t>Use of solar energy is increasing at a rapid rate of an estimated 30% per year. Demand for solar energy products is currently greater than supply. Thanks to increased competition from manufacturers and DIY solar energy kits, the cost of solar panels are falling. Solar power is being used to light and heat homes, warm water, and cook food. </a:t>
            </a:r>
          </a:p>
          <a:p>
            <a:endParaRPr lang="en-US" sz="4800" dirty="0" smtClean="0"/>
          </a:p>
          <a:p>
            <a:endParaRPr lang="en-US" sz="4800" dirty="0"/>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It Works</a:t>
            </a:r>
            <a:endParaRPr lang="en-US" dirty="0"/>
          </a:p>
        </p:txBody>
      </p:sp>
      <p:sp>
        <p:nvSpPr>
          <p:cNvPr id="3" name="Content Placeholder 2"/>
          <p:cNvSpPr>
            <a:spLocks noGrp="1"/>
          </p:cNvSpPr>
          <p:nvPr>
            <p:ph idx="1"/>
          </p:nvPr>
        </p:nvSpPr>
        <p:spPr/>
        <p:txBody>
          <a:bodyPr anchor="t">
            <a:normAutofit/>
          </a:bodyPr>
          <a:lstStyle/>
          <a:p>
            <a:pPr marL="514350" indent="-514350">
              <a:buNone/>
            </a:pPr>
            <a:r>
              <a:rPr lang="en-US" dirty="0" smtClean="0"/>
              <a:t>	First, solar rays hit a solar collector. Next, the solar collector heat the water. After this, the water turns to steam. Next, the steam turns the turbine. After the steam turns the turbine, the turbine turns the generator. This creates electricity.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Advantages and Disadvantages</a:t>
            </a:r>
            <a:endParaRPr lang="en-US" dirty="0"/>
          </a:p>
        </p:txBody>
      </p:sp>
      <p:sp>
        <p:nvSpPr>
          <p:cNvPr id="6" name="Text Placeholder 5"/>
          <p:cNvSpPr>
            <a:spLocks noGrp="1"/>
          </p:cNvSpPr>
          <p:nvPr>
            <p:ph type="body" idx="1"/>
          </p:nvPr>
        </p:nvSpPr>
        <p:spPr/>
        <p:txBody>
          <a:bodyPr/>
          <a:lstStyle/>
          <a:p>
            <a:r>
              <a:rPr lang="en-US" dirty="0" smtClean="0"/>
              <a:t>Advantages</a:t>
            </a:r>
            <a:endParaRPr lang="en-US" dirty="0"/>
          </a:p>
        </p:txBody>
      </p:sp>
      <p:sp>
        <p:nvSpPr>
          <p:cNvPr id="7" name="Content Placeholder 6"/>
          <p:cNvSpPr>
            <a:spLocks noGrp="1"/>
          </p:cNvSpPr>
          <p:nvPr>
            <p:ph sz="half" idx="2"/>
          </p:nvPr>
        </p:nvSpPr>
        <p:spPr/>
        <p:txBody>
          <a:bodyPr>
            <a:normAutofit lnSpcReduction="10000"/>
          </a:bodyPr>
          <a:lstStyle/>
          <a:p>
            <a:pPr lvl="0"/>
            <a:r>
              <a:rPr lang="en-US" dirty="0"/>
              <a:t>The power of the sun is absolutely free</a:t>
            </a:r>
          </a:p>
          <a:p>
            <a:pPr lvl="0"/>
            <a:r>
              <a:rPr lang="en-US" dirty="0"/>
              <a:t>Solar energy produces no pollution</a:t>
            </a:r>
          </a:p>
          <a:p>
            <a:pPr lvl="0"/>
            <a:r>
              <a:rPr lang="en-US" dirty="0"/>
              <a:t>Most solar power energy lasts 30 to 40 years</a:t>
            </a:r>
          </a:p>
          <a:p>
            <a:pPr lvl="0"/>
            <a:r>
              <a:rPr lang="en-US" dirty="0"/>
              <a:t>Most systems carry a warranty of 20 to 30 years</a:t>
            </a:r>
          </a:p>
          <a:p>
            <a:pPr lvl="0"/>
            <a:r>
              <a:rPr lang="en-US" dirty="0"/>
              <a:t>Solar systems are designed for particular needs</a:t>
            </a:r>
          </a:p>
          <a:p>
            <a:endParaRPr lang="en-US" dirty="0"/>
          </a:p>
        </p:txBody>
      </p:sp>
      <p:sp>
        <p:nvSpPr>
          <p:cNvPr id="8" name="Text Placeholder 7"/>
          <p:cNvSpPr>
            <a:spLocks noGrp="1"/>
          </p:cNvSpPr>
          <p:nvPr>
            <p:ph type="body" sz="quarter" idx="3"/>
          </p:nvPr>
        </p:nvSpPr>
        <p:spPr/>
        <p:txBody>
          <a:bodyPr/>
          <a:lstStyle/>
          <a:p>
            <a:r>
              <a:rPr lang="en-US" dirty="0" smtClean="0"/>
              <a:t>Disadvantages</a:t>
            </a:r>
            <a:endParaRPr lang="en-US" dirty="0"/>
          </a:p>
        </p:txBody>
      </p:sp>
      <p:sp>
        <p:nvSpPr>
          <p:cNvPr id="9" name="Content Placeholder 8"/>
          <p:cNvSpPr>
            <a:spLocks noGrp="1"/>
          </p:cNvSpPr>
          <p:nvPr>
            <p:ph sz="quarter" idx="4"/>
          </p:nvPr>
        </p:nvSpPr>
        <p:spPr/>
        <p:txBody>
          <a:bodyPr>
            <a:noAutofit/>
          </a:bodyPr>
          <a:lstStyle/>
          <a:p>
            <a:r>
              <a:rPr lang="en-US" sz="1200" dirty="0"/>
              <a:t>Costs- The infrastructure for generating solar energy comes at a high price. The government offers many tax incentives and rebates for those who choose solar energy as a </a:t>
            </a:r>
            <a:r>
              <a:rPr lang="en-US" sz="1200" dirty="0">
                <a:hlinkClick r:id="rId2"/>
              </a:rPr>
              <a:t>power</a:t>
            </a:r>
            <a:r>
              <a:rPr lang="en-US" sz="1200" dirty="0"/>
              <a:t> and energy source for their household. </a:t>
            </a:r>
            <a:endParaRPr lang="en-US" sz="1200" b="1" dirty="0"/>
          </a:p>
          <a:p>
            <a:r>
              <a:rPr lang="en-US" sz="1200" dirty="0"/>
              <a:t>Location- Solar panels and energy-generating equipment work best in sunny climates. Those who live in places with little sunlight or places with short summers and long winters will not get the benefit of solar energy as an alternative form of energy. </a:t>
            </a:r>
            <a:endParaRPr lang="en-US" sz="1200" b="1" dirty="0"/>
          </a:p>
          <a:p>
            <a:r>
              <a:rPr lang="en-US" sz="1200" dirty="0"/>
              <a:t> </a:t>
            </a:r>
          </a:p>
          <a:p>
            <a:r>
              <a:rPr lang="en-US" sz="1200" dirty="0"/>
              <a:t>Consistency- Charging a solar battery and keeping it as a backup can overcome the problem of insufficient sunlight. However, the battery too needs the sun to charge. </a:t>
            </a:r>
          </a:p>
          <a:p>
            <a:r>
              <a:rPr lang="en-US" sz="1200" dirty="0"/>
              <a:t>Atmospheric Conditions- Atmospheric conditions like </a:t>
            </a:r>
            <a:r>
              <a:rPr lang="en-US" sz="1200" dirty="0">
                <a:hlinkClick r:id="rId2"/>
              </a:rPr>
              <a:t>clouds</a:t>
            </a:r>
            <a:r>
              <a:rPr lang="en-US" sz="1200" dirty="0"/>
              <a:t> or atmospheric pollution will cause the apparatus use to generate solar energy to function at reduced efficiency. </a:t>
            </a:r>
            <a:endParaRPr lang="en-US" sz="11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Uses</a:t>
            </a:r>
            <a:endParaRPr lang="en-US" dirty="0"/>
          </a:p>
        </p:txBody>
      </p:sp>
      <p:sp>
        <p:nvSpPr>
          <p:cNvPr id="7" name="Content Placeholder 6"/>
          <p:cNvSpPr>
            <a:spLocks noGrp="1"/>
          </p:cNvSpPr>
          <p:nvPr>
            <p:ph idx="1"/>
          </p:nvPr>
        </p:nvSpPr>
        <p:spPr>
          <a:xfrm>
            <a:off x="304800" y="1219200"/>
            <a:ext cx="4572000" cy="3429000"/>
          </a:xfrm>
        </p:spPr>
        <p:txBody>
          <a:bodyPr>
            <a:normAutofit fontScale="47500" lnSpcReduction="20000"/>
          </a:bodyPr>
          <a:lstStyle/>
          <a:p>
            <a:r>
              <a:rPr lang="en-US" dirty="0"/>
              <a:t>Solar Thermal System- Heating water for bathing, laundry and cleaning can account for up to 70% of an average household’s gas bill. Installing a solar hot water system allows homeowners to significantly reduce their total energy consumption, saving money and reducing pollution of the environment.</a:t>
            </a:r>
            <a:br>
              <a:rPr lang="en-US" dirty="0"/>
            </a:br>
            <a:endParaRPr lang="en-US" dirty="0"/>
          </a:p>
          <a:p>
            <a:r>
              <a:rPr lang="en-US" dirty="0"/>
              <a:t>Pool Heating System- Is the cost of heating your pool cutting short your swim season? Now you can enjoy all the benefits of owning a pool late into each year, ignoring the calendar and cooler weather. While operating a standard gas or electric heater may cost hundreds of dollar per month, a solar heater warms your pool free, with renewable energy, day after day!</a:t>
            </a:r>
          </a:p>
          <a:p>
            <a:endParaRPr lang="en-US" dirty="0"/>
          </a:p>
        </p:txBody>
      </p:sp>
      <p:pic>
        <p:nvPicPr>
          <p:cNvPr id="8" name="Picture 7" descr="poolheating1.jpg"/>
          <p:cNvPicPr>
            <a:picLocks noChangeAspect="1"/>
          </p:cNvPicPr>
          <p:nvPr/>
        </p:nvPicPr>
        <p:blipFill>
          <a:blip r:embed="rId3" cstate="print"/>
          <a:stretch>
            <a:fillRect/>
          </a:stretch>
        </p:blipFill>
        <p:spPr>
          <a:xfrm>
            <a:off x="4724400" y="3657600"/>
            <a:ext cx="4037208" cy="2695575"/>
          </a:xfrm>
          <a:prstGeom prst="rect">
            <a:avLst/>
          </a:prstGeom>
        </p:spPr>
      </p:pic>
      <p:sp>
        <p:nvSpPr>
          <p:cNvPr id="9" name="TextBox 8"/>
          <p:cNvSpPr txBox="1"/>
          <p:nvPr/>
        </p:nvSpPr>
        <p:spPr>
          <a:xfrm>
            <a:off x="1219200" y="5257800"/>
            <a:ext cx="3362031" cy="646331"/>
          </a:xfrm>
          <a:prstGeom prst="rect">
            <a:avLst/>
          </a:prstGeom>
          <a:noFill/>
        </p:spPr>
        <p:txBody>
          <a:bodyPr wrap="square" rtlCol="0">
            <a:spAutoFit/>
          </a:bodyPr>
          <a:lstStyle/>
          <a:p>
            <a:r>
              <a:rPr lang="en-US" dirty="0" smtClean="0"/>
              <a:t>This is a chart showing how the pool heating works! </a:t>
            </a:r>
            <a:r>
              <a:rPr lang="en-US" dirty="0" smtClean="0">
                <a:sym typeface="Wingdings" pitchFamily="2" charset="2"/>
              </a:rPr>
              <a:t></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943600" y="0"/>
            <a:ext cx="3200400" cy="2819400"/>
          </a:xfrm>
        </p:spPr>
        <p:txBody>
          <a:bodyPr>
            <a:normAutofit/>
          </a:bodyPr>
          <a:lstStyle/>
          <a:p>
            <a:r>
              <a:rPr lang="en-US" dirty="0" smtClean="0"/>
              <a:t>Important Charts and  Diagrams</a:t>
            </a:r>
            <a:endParaRPr lang="en-US" dirty="0"/>
          </a:p>
        </p:txBody>
      </p:sp>
      <p:pic>
        <p:nvPicPr>
          <p:cNvPr id="4" name="Content Placeholder 3" descr="diargram'.jpg"/>
          <p:cNvPicPr>
            <a:picLocks noGrp="1" noChangeAspect="1"/>
          </p:cNvPicPr>
          <p:nvPr>
            <p:ph idx="1"/>
          </p:nvPr>
        </p:nvPicPr>
        <p:blipFill>
          <a:blip r:embed="rId2" cstate="print"/>
          <a:stretch>
            <a:fillRect/>
          </a:stretch>
        </p:blipFill>
        <p:spPr>
          <a:xfrm>
            <a:off x="228600" y="3124200"/>
            <a:ext cx="3886201" cy="29718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Picture 4" descr="solar-pv-cost-trend[1].PNG"/>
          <p:cNvPicPr>
            <a:picLocks noChangeAspect="1"/>
          </p:cNvPicPr>
          <p:nvPr/>
        </p:nvPicPr>
        <p:blipFill>
          <a:blip r:embed="rId3" cstate="print"/>
          <a:stretch>
            <a:fillRect/>
          </a:stretch>
        </p:blipFill>
        <p:spPr>
          <a:xfrm>
            <a:off x="2362200" y="381000"/>
            <a:ext cx="3581400" cy="2667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 name="Picture 5" descr="solar-power-diagram.jpg"/>
          <p:cNvPicPr>
            <a:picLocks noChangeAspect="1"/>
          </p:cNvPicPr>
          <p:nvPr/>
        </p:nvPicPr>
        <p:blipFill>
          <a:blip r:embed="rId4" cstate="print"/>
          <a:stretch>
            <a:fillRect/>
          </a:stretch>
        </p:blipFill>
        <p:spPr>
          <a:xfrm>
            <a:off x="5029200" y="3124200"/>
            <a:ext cx="3559969" cy="29718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Citations</a:t>
            </a:r>
            <a:endParaRPr lang="en-US" dirty="0"/>
          </a:p>
        </p:txBody>
      </p:sp>
      <p:sp>
        <p:nvSpPr>
          <p:cNvPr id="3" name="Content Placeholder 2"/>
          <p:cNvSpPr>
            <a:spLocks noGrp="1"/>
          </p:cNvSpPr>
          <p:nvPr>
            <p:ph idx="1"/>
          </p:nvPr>
        </p:nvSpPr>
        <p:spPr/>
        <p:txBody>
          <a:bodyPr>
            <a:normAutofit/>
          </a:bodyPr>
          <a:lstStyle/>
          <a:p>
            <a:r>
              <a:rPr lang="en-US" sz="2800" u="sng" dirty="0" smtClean="0">
                <a:solidFill>
                  <a:srgbClr val="0000FF"/>
                </a:solidFill>
                <a:latin typeface="Berlin Sans FB" pitchFamily="34" charset="0"/>
                <a:hlinkClick r:id="rId2"/>
              </a:rPr>
              <a:t>http://www.going-green-challenge.com/solar-energy-history.html</a:t>
            </a:r>
            <a:endParaRPr lang="en-US" sz="2800" u="sng" dirty="0" smtClean="0">
              <a:solidFill>
                <a:srgbClr val="0000FF"/>
              </a:solidFill>
              <a:latin typeface="Berlin Sans FB" pitchFamily="34" charset="0"/>
            </a:endParaRPr>
          </a:p>
          <a:p>
            <a:r>
              <a:rPr lang="en-US" sz="2800" u="sng" dirty="0" smtClean="0">
                <a:solidFill>
                  <a:srgbClr val="0000FF"/>
                </a:solidFill>
                <a:latin typeface="Berlin Sans FB" pitchFamily="34" charset="0"/>
                <a:hlinkClick r:id="rId3"/>
              </a:rPr>
              <a:t>http://www.arosaenergy.com/residential.html</a:t>
            </a:r>
            <a:endParaRPr lang="en-US" sz="2800" u="sng" dirty="0" smtClean="0">
              <a:solidFill>
                <a:srgbClr val="0000FF"/>
              </a:solidFill>
              <a:latin typeface="Berlin Sans FB" pitchFamily="34" charset="0"/>
            </a:endParaRPr>
          </a:p>
          <a:p>
            <a:r>
              <a:rPr lang="en-US" sz="2800" u="sng" dirty="0" smtClean="0">
                <a:solidFill>
                  <a:srgbClr val="0000FF"/>
                </a:solidFill>
                <a:latin typeface="Berlin Sans FB" pitchFamily="34" charset="0"/>
                <a:hlinkClick r:id="rId4"/>
              </a:rPr>
              <a:t>http://www.ehow.com/list_7218971_disadvantages-solar-energy_.html</a:t>
            </a:r>
            <a:endParaRPr lang="en-US" sz="2800" u="sng" dirty="0" smtClean="0">
              <a:solidFill>
                <a:srgbClr val="0000FF"/>
              </a:solidFill>
              <a:latin typeface="Berlin Sans FB" pitchFamily="34" charset="0"/>
            </a:endParaRPr>
          </a:p>
          <a:p>
            <a:r>
              <a:rPr lang="en-US" sz="2800" u="sng" dirty="0" smtClean="0">
                <a:solidFill>
                  <a:srgbClr val="0000FF"/>
                </a:solidFill>
                <a:latin typeface="Berlin Sans FB" pitchFamily="34" charset="0"/>
                <a:hlinkClick r:id="rId5"/>
              </a:rPr>
              <a:t>http://</a:t>
            </a:r>
            <a:r>
              <a:rPr lang="en-US" sz="2800" u="sng" dirty="0" smtClean="0">
                <a:solidFill>
                  <a:srgbClr val="0000FF"/>
                </a:solidFill>
                <a:latin typeface="Berlin Sans FB" pitchFamily="34" charset="0"/>
                <a:hlinkClick r:id="rId5"/>
              </a:rPr>
              <a:t>g2solarsolutions.com</a:t>
            </a:r>
            <a:r>
              <a:rPr lang="en-US" sz="2800" u="sng" dirty="0" smtClean="0">
                <a:solidFill>
                  <a:srgbClr val="0000FF"/>
                </a:solidFill>
                <a:latin typeface="Berlin Sans FB" pitchFamily="34" charset="0"/>
                <a:hlinkClick r:id="rId5"/>
              </a:rPr>
              <a:t>/</a:t>
            </a:r>
            <a:endParaRPr lang="en-US" sz="2800" u="sng" dirty="0" smtClean="0">
              <a:solidFill>
                <a:srgbClr val="0000FF"/>
              </a:solidFill>
              <a:latin typeface="Berlin Sans FB" pitchFamily="34" charset="0"/>
            </a:endParaRPr>
          </a:p>
          <a:p>
            <a:r>
              <a:rPr lang="en-US" sz="2800" u="sng" dirty="0" smtClean="0">
                <a:solidFill>
                  <a:srgbClr val="0000FF"/>
                </a:solidFill>
                <a:latin typeface="Berlin Sans FB" pitchFamily="34" charset="0"/>
              </a:rPr>
              <a:t>www.freesunpower.com/example_systems.php</a:t>
            </a:r>
            <a:endParaRPr lang="en-US" sz="2800" u="sng" dirty="0">
              <a:solidFill>
                <a:srgbClr val="0000FF"/>
              </a:solidFill>
              <a:latin typeface="Berlin Sans FB"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4000" t="6000" r="14000" b="-2000"/>
          </a:stretch>
        </a:blipFill>
        <a:effectLst/>
      </p:bgPr>
    </p:bg>
    <p:spTree>
      <p:nvGrpSpPr>
        <p:cNvPr id="1" name=""/>
        <p:cNvGrpSpPr/>
        <p:nvPr/>
      </p:nvGrpSpPr>
      <p:grpSpPr>
        <a:xfrm>
          <a:off x="0" y="0"/>
          <a:ext cx="0" cy="0"/>
          <a:chOff x="0" y="0"/>
          <a:chExt cx="0" cy="0"/>
        </a:xfrm>
      </p:grpSpPr>
      <p:sp>
        <p:nvSpPr>
          <p:cNvPr id="4" name="TextBox 3"/>
          <p:cNvSpPr txBox="1"/>
          <p:nvPr/>
        </p:nvSpPr>
        <p:spPr>
          <a:xfrm>
            <a:off x="685800" y="304800"/>
            <a:ext cx="8305800" cy="769441"/>
          </a:xfrm>
          <a:prstGeom prst="rect">
            <a:avLst/>
          </a:prstGeom>
          <a:noFill/>
        </p:spPr>
        <p:txBody>
          <a:bodyPr wrap="square" rtlCol="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44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THANKS FOR WATCHING!!!!</a:t>
            </a:r>
            <a:endParaRPr lang="en-US" sz="44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49</TotalTime>
  <Words>260</Words>
  <Application>Microsoft Office PowerPoint</Application>
  <PresentationFormat>On-screen Show (4:3)</PresentationFormat>
  <Paragraphs>42</Paragraphs>
  <Slides>8</Slides>
  <Notes>1</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Solar Power</vt:lpstr>
      <vt:lpstr>History</vt:lpstr>
      <vt:lpstr>How It Works</vt:lpstr>
      <vt:lpstr>Advantages and Disadvantages</vt:lpstr>
      <vt:lpstr>Other Uses</vt:lpstr>
      <vt:lpstr>Important Charts and  Diagrams</vt:lpstr>
      <vt:lpstr>Citations</vt:lpstr>
      <vt:lpstr>Slide 8</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Solar Power</dc:title>
  <dc:creator>Owner</dc:creator>
  <cp:lastModifiedBy>Owner</cp:lastModifiedBy>
  <cp:revision>8</cp:revision>
  <dcterms:created xsi:type="dcterms:W3CDTF">2012-04-02T17:29:30Z</dcterms:created>
  <dcterms:modified xsi:type="dcterms:W3CDTF">2012-04-03T17:46:47Z</dcterms:modified>
</cp:coreProperties>
</file>